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7" r:id="rId7"/>
    <p:sldId id="260" r:id="rId8"/>
    <p:sldId id="261" r:id="rId9"/>
    <p:sldId id="262" r:id="rId10"/>
    <p:sldId id="264" r:id="rId11"/>
    <p:sldId id="266" r:id="rId12"/>
    <p:sldId id="263" r:id="rId13"/>
    <p:sldId id="268" r:id="rId14"/>
    <p:sldId id="270" r:id="rId15"/>
    <p:sldId id="276" r:id="rId16"/>
    <p:sldId id="269" r:id="rId17"/>
    <p:sldId id="271" r:id="rId18"/>
    <p:sldId id="272" r:id="rId19"/>
    <p:sldId id="273" r:id="rId20"/>
    <p:sldId id="274" r:id="rId21"/>
    <p:sldId id="277" r:id="rId22"/>
    <p:sldId id="278" r:id="rId23"/>
    <p:sldId id="275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336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9B86E-A763-4846-8249-B85CE4F6FB0E}" type="datetimeFigureOut">
              <a:rPr lang="ru-RU" smtClean="0"/>
              <a:pPr/>
              <a:t>18.11.2014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2170E-5ABB-48FC-B354-5DD4283371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hetq.a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en-US" sz="4800" b="1" dirty="0" smtClean="0"/>
              <a:t>The Power of Investigative Journalism</a:t>
            </a:r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Investigative Journalists of Armenia</a:t>
            </a:r>
            <a:br>
              <a:rPr lang="ru-RU" dirty="0" smtClean="0"/>
            </a:br>
            <a:r>
              <a:rPr lang="ru-RU" dirty="0" smtClean="0">
                <a:hlinkClick r:id="rId2"/>
              </a:rPr>
              <a:t>www.hetq.am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3" descr="hetq-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428604"/>
            <a:ext cx="7072362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Ashot Sukiasyan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3600" dirty="0" smtClean="0"/>
              <a:t>Businessman B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Rectangle 4"/>
          <p:cNvSpPr/>
          <p:nvPr/>
        </p:nvSpPr>
        <p:spPr>
          <a:xfrm>
            <a:off x="928662" y="1714488"/>
            <a:ext cx="4357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“I used their names in order for the business to avoid any outside hassle or interference. It never dawned on me that it would lead to such </a:t>
            </a:r>
            <a:r>
              <a:rPr lang="en-US" sz="3200" dirty="0" smtClean="0"/>
              <a:t>consequences</a:t>
            </a:r>
            <a:r>
              <a:rPr lang="ru-RU" sz="3200" dirty="0" smtClean="0"/>
              <a:t>.</a:t>
            </a:r>
            <a:r>
              <a:rPr lang="en-US" sz="3200" dirty="0" smtClean="0"/>
              <a:t>”</a:t>
            </a:r>
            <a:endParaRPr lang="ru-RU" sz="3200" dirty="0"/>
          </a:p>
        </p:txBody>
      </p:sp>
      <p:pic>
        <p:nvPicPr>
          <p:cNvPr id="7" name="Content Placeholder 6" descr="a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62040" y="1857364"/>
            <a:ext cx="3139050" cy="345187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General Prosecutor of Cyprus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3512"/>
            <a:ext cx="8329642" cy="1071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“Of course, it is impossible, without the consent of the authorized person.” </a:t>
            </a:r>
            <a:endParaRPr lang="ru-RU" dirty="0"/>
          </a:p>
        </p:txBody>
      </p:sp>
      <p:pic>
        <p:nvPicPr>
          <p:cNvPr id="4" name="Picture 3" descr="E8903641-8D26-4540-A49E-A497C3F9F5DA_w640_r1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428736"/>
            <a:ext cx="60960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Amen!</a:t>
            </a:r>
            <a:endParaRPr lang="ru-RU" dirty="0"/>
          </a:p>
        </p:txBody>
      </p:sp>
      <p:pic>
        <p:nvPicPr>
          <p:cNvPr id="4" name="Content Placeholder 3" descr="kchoy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857" y="2000240"/>
            <a:ext cx="6743745" cy="378621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Sale of </a:t>
            </a:r>
            <a:r>
              <a:rPr lang="ru-RU" dirty="0" smtClean="0"/>
              <a:t>Endangered Animals </a:t>
            </a:r>
            <a:endParaRPr lang="ru-RU" dirty="0"/>
          </a:p>
        </p:txBody>
      </p:sp>
      <p:pic>
        <p:nvPicPr>
          <p:cNvPr id="4" name="Content Placeholder 3" descr="326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9232" y="1714488"/>
            <a:ext cx="5995692" cy="401385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Armenia is </a:t>
            </a:r>
            <a:r>
              <a:rPr lang="en-US" dirty="0" smtClean="0"/>
              <a:t>a transit country for endangered animals</a:t>
            </a:r>
            <a:endParaRPr lang="ru-RU" dirty="0"/>
          </a:p>
        </p:txBody>
      </p:sp>
      <p:pic>
        <p:nvPicPr>
          <p:cNvPr id="4" name="Content Placeholder 3" descr="monkey-infograph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600200"/>
            <a:ext cx="6357982" cy="475775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Statistical Service of Armenia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286 primates were imported in 2011.</a:t>
            </a:r>
          </a:p>
          <a:p>
            <a:r>
              <a:rPr lang="en-US" dirty="0" smtClean="0"/>
              <a:t>43 monkeys of various species were exported to Russia in 2011.</a:t>
            </a:r>
          </a:p>
          <a:p>
            <a:r>
              <a:rPr lang="en-US" dirty="0" smtClean="0"/>
              <a:t>133 primates were imported in 2012. </a:t>
            </a:r>
          </a:p>
          <a:p>
            <a:r>
              <a:rPr lang="en-US" dirty="0" smtClean="0"/>
              <a:t>111 monkeys were exported to Russia in 2012.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A tiger prowls the grounds of the </a:t>
            </a:r>
            <a:r>
              <a:rPr lang="en-US" sz="2400" dirty="0" err="1" smtClean="0"/>
              <a:t>Etchmiadzin</a:t>
            </a:r>
            <a:r>
              <a:rPr lang="en-US" sz="2400" dirty="0" smtClean="0"/>
              <a:t> home of Manvel </a:t>
            </a:r>
            <a:r>
              <a:rPr lang="en-US" sz="2400" dirty="0" err="1" smtClean="0"/>
              <a:t>Grigoryan</a:t>
            </a:r>
            <a:r>
              <a:rPr lang="en-US" sz="2400" dirty="0" smtClean="0"/>
              <a:t>, a member of the Armenian National Assembly and a retired Lieutenant General. The animal serves as a formidable security deterrent in addition to human guards.</a:t>
            </a:r>
            <a:endParaRPr lang="ru-RU" sz="2400" dirty="0"/>
          </a:p>
        </p:txBody>
      </p:sp>
      <p:pic>
        <p:nvPicPr>
          <p:cNvPr id="4" name="Content Placeholder 3" descr="generlas-tiger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6375" y="1801019"/>
            <a:ext cx="6191250" cy="412432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An Exotic Park &amp; Restaurant Near Yerevan</a:t>
            </a:r>
            <a:endParaRPr lang="ru-RU" dirty="0"/>
          </a:p>
        </p:txBody>
      </p:sp>
      <p:pic>
        <p:nvPicPr>
          <p:cNvPr id="4" name="Content Placeholder 3" descr="jamb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224" y="1600200"/>
            <a:ext cx="6785552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Bonobo in Jambo Park</a:t>
            </a:r>
            <a:endParaRPr lang="ru-RU" dirty="0"/>
          </a:p>
        </p:txBody>
      </p:sp>
      <p:pic>
        <p:nvPicPr>
          <p:cNvPr id="4" name="Content Placeholder 3" descr="bon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071546"/>
            <a:ext cx="6357982" cy="3900502"/>
          </a:xfrm>
        </p:spPr>
      </p:pic>
      <p:sp>
        <p:nvSpPr>
          <p:cNvPr id="5" name="TextBox 4"/>
          <p:cNvSpPr txBox="1"/>
          <p:nvPr/>
        </p:nvSpPr>
        <p:spPr>
          <a:xfrm>
            <a:off x="428596" y="5143512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Native to the Congo River basin in the Democratic Republic of the Congo (DRC), the species has been listed as </a:t>
            </a:r>
            <a:r>
              <a:rPr lang="en-US" sz="2400" b="1" dirty="0" smtClean="0">
                <a:solidFill>
                  <a:srgbClr val="FF0000"/>
                </a:solidFill>
              </a:rPr>
              <a:t>endangered</a:t>
            </a:r>
            <a:r>
              <a:rPr lang="en-US" sz="2400" b="1" dirty="0" smtClean="0"/>
              <a:t> </a:t>
            </a:r>
            <a:r>
              <a:rPr lang="en-US" sz="2400" dirty="0" smtClean="0"/>
              <a:t>on the International Union for Conservation of Nature (IUCN) Red List  </a:t>
            </a:r>
            <a:r>
              <a:rPr lang="en-US" sz="2400" b="1" dirty="0" smtClean="0"/>
              <a:t>since 1996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en-US" sz="2800" dirty="0" err="1" smtClean="0"/>
              <a:t>Artyom</a:t>
            </a:r>
            <a:r>
              <a:rPr lang="en-US" sz="2800" dirty="0" smtClean="0"/>
              <a:t> </a:t>
            </a:r>
            <a:r>
              <a:rPr lang="en-US" sz="2800" dirty="0" err="1" smtClean="0"/>
              <a:t>Vardanyan</a:t>
            </a:r>
            <a:r>
              <a:rPr lang="en-US" sz="2800" dirty="0" smtClean="0"/>
              <a:t>: “Such an animal can fetch </a:t>
            </a:r>
            <a:r>
              <a:rPr lang="en-US" sz="2800" dirty="0" smtClean="0">
                <a:solidFill>
                  <a:srgbClr val="FF0000"/>
                </a:solidFill>
              </a:rPr>
              <a:t>150,000 Euros </a:t>
            </a:r>
            <a:r>
              <a:rPr lang="en-US" sz="2800" dirty="0" smtClean="0"/>
              <a:t>on the open market. I purchased it and paid a large sum.”</a:t>
            </a:r>
            <a:endParaRPr lang="ru-RU" sz="2800" dirty="0"/>
          </a:p>
        </p:txBody>
      </p:sp>
      <p:pic>
        <p:nvPicPr>
          <p:cNvPr id="4" name="Content Placeholder 3" descr="32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469" y="1643051"/>
            <a:ext cx="6328592" cy="421484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Offshore Scandal in Armenia</a:t>
            </a:r>
            <a:br>
              <a:rPr lang="ru-RU" dirty="0" smtClean="0"/>
            </a:br>
            <a:r>
              <a:rPr lang="ru-RU" dirty="0" smtClean="0"/>
              <a:t>2013-2014</a:t>
            </a:r>
            <a:endParaRPr lang="ru-RU" dirty="0"/>
          </a:p>
        </p:txBody>
      </p:sp>
      <p:pic>
        <p:nvPicPr>
          <p:cNvPr id="4" name="Content Placeholder 3" descr="5674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643050"/>
            <a:ext cx="5165954" cy="3458379"/>
          </a:xfrm>
        </p:spPr>
      </p:pic>
      <p:sp>
        <p:nvSpPr>
          <p:cNvPr id="5" name="TextBox 4"/>
          <p:cNvSpPr txBox="1"/>
          <p:nvPr/>
        </p:nvSpPr>
        <p:spPr>
          <a:xfrm>
            <a:off x="1857356" y="5357826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Paylak Hayrapetyan (Businessman A) 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Importer, Owner of Zoo Fauna Art Ltd</a:t>
            </a:r>
            <a:endParaRPr lang="ru-RU" dirty="0"/>
          </a:p>
        </p:txBody>
      </p:sp>
      <p:pic>
        <p:nvPicPr>
          <p:cNvPr id="4" name="Content Placeholder 3" descr="artur-khachatryan-zo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0364" y="1500174"/>
            <a:ext cx="5715040" cy="4857784"/>
          </a:xfrm>
        </p:spPr>
      </p:pic>
      <p:sp>
        <p:nvSpPr>
          <p:cNvPr id="5" name="TextBox 4"/>
          <p:cNvSpPr txBox="1"/>
          <p:nvPr/>
        </p:nvSpPr>
        <p:spPr>
          <a:xfrm>
            <a:off x="928662" y="1428736"/>
            <a:ext cx="2000264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/>
              <a:t>“These monkeys have been legally imported. I know the CITES convention back and forth by heart. You are mistaken.”</a:t>
            </a:r>
            <a:endParaRPr lang="ru-RU" sz="25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Monkeys Imported to Armenia</a:t>
            </a:r>
            <a:endParaRPr lang="ru-RU" dirty="0"/>
          </a:p>
        </p:txBody>
      </p:sp>
      <p:pic>
        <p:nvPicPr>
          <p:cNvPr id="4" name="Content Placeholder 3" descr="monks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7500990" cy="518569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park owner claimed in testimony that the bonobo died from an illness in December 2013</a:t>
            </a:r>
            <a:endParaRPr lang="ru-RU" sz="3200" dirty="0"/>
          </a:p>
        </p:txBody>
      </p:sp>
      <p:pic>
        <p:nvPicPr>
          <p:cNvPr id="4" name="Content Placeholder 3" descr="bon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527" y="1600200"/>
            <a:ext cx="7180687" cy="478712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Police launched an investigation</a:t>
            </a:r>
          </a:p>
          <a:p>
            <a:r>
              <a:rPr lang="en-US" dirty="0" smtClean="0"/>
              <a:t>Interpol is now investigating the trafficking of endangered </a:t>
            </a:r>
            <a:r>
              <a:rPr lang="en-US" dirty="0"/>
              <a:t>a</a:t>
            </a:r>
            <a:r>
              <a:rPr lang="en-US" dirty="0" smtClean="0"/>
              <a:t>nimals via Armenia</a:t>
            </a:r>
          </a:p>
          <a:p>
            <a:r>
              <a:rPr lang="en-US" dirty="0" smtClean="0"/>
              <a:t>Court case against the Ministry of Nature Protection</a:t>
            </a:r>
          </a:p>
          <a:p>
            <a:r>
              <a:rPr lang="en-US" dirty="0" smtClean="0"/>
              <a:t>Negative result: the bonobo disappeared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b="1" dirty="0" smtClean="0"/>
              <a:t>Thanks for your patience and attention!</a:t>
            </a:r>
            <a:endParaRPr lang="ru-RU" sz="3600" b="1" dirty="0"/>
          </a:p>
        </p:txBody>
      </p:sp>
      <p:pic>
        <p:nvPicPr>
          <p:cNvPr id="4" name="Picture 3" descr="hetq-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8286808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Offshore Scandal in Armenia</a:t>
            </a:r>
            <a:endParaRPr lang="ru-RU" dirty="0"/>
          </a:p>
        </p:txBody>
      </p:sp>
      <p:pic>
        <p:nvPicPr>
          <p:cNvPr id="4" name="Content Placeholder 3" descr="2748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5" y="1571612"/>
            <a:ext cx="5122105" cy="3429024"/>
          </a:xfrm>
        </p:spPr>
      </p:pic>
      <p:sp>
        <p:nvSpPr>
          <p:cNvPr id="5" name="TextBox 4"/>
          <p:cNvSpPr txBox="1"/>
          <p:nvPr/>
        </p:nvSpPr>
        <p:spPr>
          <a:xfrm>
            <a:off x="2285984" y="5143512"/>
            <a:ext cx="5018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Ashot Sukiasyan (Businessman B)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Connected People</a:t>
            </a:r>
            <a:endParaRPr lang="ru-RU" dirty="0"/>
          </a:p>
        </p:txBody>
      </p:sp>
      <p:pic>
        <p:nvPicPr>
          <p:cNvPr id="4" name="Content Placeholder 3" descr="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428736"/>
            <a:ext cx="6866091" cy="3785411"/>
          </a:xfrm>
        </p:spPr>
      </p:pic>
      <p:sp>
        <p:nvSpPr>
          <p:cNvPr id="5" name="TextBox 4"/>
          <p:cNvSpPr txBox="1"/>
          <p:nvPr/>
        </p:nvSpPr>
        <p:spPr>
          <a:xfrm>
            <a:off x="928662" y="5286388"/>
            <a:ext cx="707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Minister of Economy, 	   </a:t>
            </a:r>
            <a:r>
              <a:rPr lang="ru-RU" sz="2400" dirty="0" smtClean="0"/>
              <a:t>Archbishop,      </a:t>
            </a:r>
            <a:r>
              <a:rPr lang="en-US" sz="2400" dirty="0" smtClean="0"/>
              <a:t> </a:t>
            </a:r>
            <a:r>
              <a:rPr lang="ru-RU" sz="2400" dirty="0" smtClean="0"/>
              <a:t>  </a:t>
            </a:r>
            <a:r>
              <a:rPr lang="ru-RU" sz="2400" dirty="0" smtClean="0"/>
              <a:t>Prime Minister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Bank Transfers to Offshore </a:t>
            </a:r>
            <a:r>
              <a:rPr lang="ru-RU" dirty="0"/>
              <a:t>C</a:t>
            </a:r>
            <a:r>
              <a:rPr lang="ru-RU" dirty="0" smtClean="0"/>
              <a:t>ompanies</a:t>
            </a:r>
            <a:endParaRPr lang="ru-RU" dirty="0"/>
          </a:p>
        </p:txBody>
      </p:sp>
      <p:pic>
        <p:nvPicPr>
          <p:cNvPr id="4" name="Content Placeholder 3" descr="ban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7929618" cy="4502320"/>
          </a:xfrm>
        </p:spPr>
      </p:pic>
      <p:sp>
        <p:nvSpPr>
          <p:cNvPr id="5" name="TextBox 4"/>
          <p:cNvSpPr txBox="1"/>
          <p:nvPr/>
        </p:nvSpPr>
        <p:spPr>
          <a:xfrm>
            <a:off x="1785918" y="2071678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Ameriabank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Shareholders</a:t>
            </a:r>
            <a:endParaRPr lang="ru-RU" dirty="0"/>
          </a:p>
        </p:txBody>
      </p:sp>
      <p:pic>
        <p:nvPicPr>
          <p:cNvPr id="4" name="Content Placeholder 3" descr="shareholder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428736"/>
            <a:ext cx="6651002" cy="4000528"/>
          </a:xfrm>
        </p:spPr>
      </p:pic>
      <p:sp>
        <p:nvSpPr>
          <p:cNvPr id="5" name="TextBox 4"/>
          <p:cNvSpPr txBox="1"/>
          <p:nvPr/>
        </p:nvSpPr>
        <p:spPr>
          <a:xfrm>
            <a:off x="1500166" y="5643578"/>
            <a:ext cx="635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Ashot Sukiasyan 	          Prime Minister 	       Archbishop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Shareholders of Wlispera Holdings Limited</a:t>
            </a:r>
            <a:endParaRPr lang="ru-RU" dirty="0"/>
          </a:p>
        </p:txBody>
      </p:sp>
      <p:pic>
        <p:nvPicPr>
          <p:cNvPr id="4" name="Content Placeholder 3" descr="268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000240"/>
            <a:ext cx="6215105" cy="387379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Bank Transfers to Offshore Companies</a:t>
            </a:r>
            <a:endParaRPr lang="ru-RU" dirty="0"/>
          </a:p>
        </p:txBody>
      </p:sp>
      <p:pic>
        <p:nvPicPr>
          <p:cNvPr id="6" name="Content Placeholder 5" descr="whlisper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571612"/>
            <a:ext cx="7533123" cy="4556940"/>
          </a:xfrm>
        </p:spPr>
      </p:pic>
      <p:sp>
        <p:nvSpPr>
          <p:cNvPr id="7" name="TextBox 6"/>
          <p:cNvSpPr txBox="1"/>
          <p:nvPr/>
        </p:nvSpPr>
        <p:spPr>
          <a:xfrm>
            <a:off x="1714480" y="2143116"/>
            <a:ext cx="1962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Ameriabank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Prime Minister of Armenia</a:t>
            </a: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543444"/>
          </a:xfrm>
        </p:spPr>
        <p:txBody>
          <a:bodyPr>
            <a:normAutofit/>
          </a:bodyPr>
          <a:lstStyle/>
          <a:p>
            <a:r>
              <a:rPr lang="hy-AM" dirty="0"/>
              <a:t> </a:t>
            </a:r>
            <a:r>
              <a:rPr lang="en-US" dirty="0" smtClean="0"/>
              <a:t>“This is nonsense. I never registered, nor did I authorize anyone to register such a company. And it is clear what this means. If you want to slander someone, this is a fabulous way and opportunity of doing so.”</a:t>
            </a:r>
            <a:endParaRPr lang="ru-RU" dirty="0"/>
          </a:p>
        </p:txBody>
      </p:sp>
      <p:pic>
        <p:nvPicPr>
          <p:cNvPr id="6" name="Picture 5" descr="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643050"/>
            <a:ext cx="3399556" cy="335758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2122</TotalTime>
  <Words>366</Words>
  <Application>Microsoft Office PowerPoint</Application>
  <PresentationFormat>On-screen Show (4:3)</PresentationFormat>
  <Paragraphs>48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 The Power of Investigative Journalism </vt:lpstr>
      <vt:lpstr>Offshore Scandal in Armenia 2013-2014</vt:lpstr>
      <vt:lpstr>Offshore Scandal in Armenia</vt:lpstr>
      <vt:lpstr>Connected People</vt:lpstr>
      <vt:lpstr>Bank Transfers to Offshore Companies</vt:lpstr>
      <vt:lpstr>Shareholders</vt:lpstr>
      <vt:lpstr>Shareholders of Wlispera Holdings Limited</vt:lpstr>
      <vt:lpstr>Bank Transfers to Offshore Companies</vt:lpstr>
      <vt:lpstr>Prime Minister of Armenia</vt:lpstr>
      <vt:lpstr>Ashot Sukiasyan (Businessman B)</vt:lpstr>
      <vt:lpstr>General Prosecutor of Cyprus</vt:lpstr>
      <vt:lpstr>Amen!</vt:lpstr>
      <vt:lpstr>The Sale of Endangered Animals </vt:lpstr>
      <vt:lpstr>Armenia is a transit country for endangered animals</vt:lpstr>
      <vt:lpstr>National Statistical Service of Armenia</vt:lpstr>
      <vt:lpstr>A tiger prowls the grounds of the Etchmiadzin home of Manvel Grigoryan, a member of the Armenian National Assembly and a retired Lieutenant General. The animal serves as a formidable security deterrent in addition to human guards.</vt:lpstr>
      <vt:lpstr>An Exotic Park &amp; Restaurant Near Yerevan</vt:lpstr>
      <vt:lpstr>Bonobo in Jambo Park</vt:lpstr>
      <vt:lpstr>Artyom Vardanyan: “Such an animal can fetch 150,000 Euros on the open market. I purchased it and paid a large sum.”</vt:lpstr>
      <vt:lpstr>Importer, Owner of Zoo Fauna Art Ltd</vt:lpstr>
      <vt:lpstr>Monkeys Imported to Armenia</vt:lpstr>
      <vt:lpstr>The park owner claimed in testimony that the bonobo died from an illness in December 2013</vt:lpstr>
      <vt:lpstr>Results</vt:lpstr>
      <vt:lpstr>Slide 24</vt:lpstr>
    </vt:vector>
  </TitlesOfParts>
  <Company>My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Kristine</cp:lastModifiedBy>
  <cp:revision>88</cp:revision>
  <dcterms:created xsi:type="dcterms:W3CDTF">2014-11-15T09:43:46Z</dcterms:created>
  <dcterms:modified xsi:type="dcterms:W3CDTF">2014-11-18T16:16:45Z</dcterms:modified>
</cp:coreProperties>
</file>